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3"/>
    <p:sldId id="3857" r:id="rId4"/>
    <p:sldId id="3872" r:id="rId5"/>
    <p:sldId id="3902" r:id="rId6"/>
    <p:sldId id="3903" r:id="rId7"/>
    <p:sldId id="3914" r:id="rId8"/>
    <p:sldId id="3915" r:id="rId9"/>
    <p:sldId id="3916" r:id="rId10"/>
    <p:sldId id="3917" r:id="rId11"/>
    <p:sldId id="3918" r:id="rId12"/>
    <p:sldId id="3919" r:id="rId13"/>
    <p:sldId id="3920" r:id="rId14"/>
    <p:sldId id="3921" r:id="rId15"/>
    <p:sldId id="3922" r:id="rId16"/>
    <p:sldId id="3904" r:id="rId17"/>
    <p:sldId id="3934" r:id="rId18"/>
    <p:sldId id="3935" r:id="rId19"/>
    <p:sldId id="3936" r:id="rId20"/>
    <p:sldId id="3937" r:id="rId21"/>
    <p:sldId id="3938" r:id="rId22"/>
    <p:sldId id="3912" r:id="rId23"/>
    <p:sldId id="3939" r:id="rId24"/>
    <p:sldId id="3913" r:id="rId25"/>
    <p:sldId id="3940" r:id="rId26"/>
  </p:sldIdLst>
  <p:sldSz cx="12192000" cy="6858000"/>
  <p:notesSz cx="6858000" cy="9144000"/>
  <p:embeddedFontLst>
    <p:embeddedFont>
      <p:font typeface="幼圆" panose="02010509060101010101" charset="-122"/>
      <p:regular r:id="rId32"/>
    </p:embeddedFont>
    <p:embeddedFont>
      <p:font typeface="AvantGarde Bk BT" panose="020B0402020202020204" charset="0"/>
      <p:regular r:id="rId33"/>
    </p:embeddedFont>
    <p:embeddedFont>
      <p:font typeface="DejaVu Math TeX Gyre" panose="02000503000000000000" charset="0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8FA"/>
    <a:srgbClr val="ECF7FF"/>
    <a:srgbClr val="004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AvantGarde Bk BT" panose="020B0402020202020204" charset="0"/>
              <a:ea typeface="幼圆" panose="020105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vantGarde Bk BT" panose="020B0402020202020204" charset="0"/>
              </a:rPr>
            </a:fld>
            <a:endParaRPr lang="zh-CN" altLang="en-US">
              <a:latin typeface="AvantGarde Bk BT" panose="020B0402020202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AvantGarde Bk BT" panose="020B0402020202020204" charset="0"/>
              <a:ea typeface="幼圆" panose="020105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vantGarde Bk BT" panose="020B0402020202020204" charset="0"/>
              </a:rPr>
            </a:fld>
            <a:endParaRPr lang="zh-CN" altLang="en-US">
              <a:latin typeface="AvantGarde Bk BT" panose="020B0402020202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幼圆" panose="02010509060101010101" charset="-122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幼圆" panose="02010509060101010101" charset="-122"/>
                <a:ea typeface="幼圆" panose="02010509060101010101" charset="-122"/>
              </a:defRPr>
            </a:lvl1pPr>
          </a:lstStyle>
          <a:p>
            <a:fld id="{845856A5-8DB2-4F61-8706-FDE2FDC74E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幼圆" panose="02010509060101010101" charset="-122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幼圆" panose="02010509060101010101" charset="-122"/>
                <a:ea typeface="幼圆" panose="02010509060101010101" charset="-122"/>
              </a:defRPr>
            </a:lvl1pPr>
          </a:lstStyle>
          <a:p>
            <a:fld id="{EE01CB33-9E15-42E3-893A-B6CA2EA6A7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幼圆" panose="02010509060101010101" charset="-122"/>
        <a:ea typeface="幼圆" panose="0201050906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幼圆" panose="02010509060101010101" charset="-122"/>
        <a:ea typeface="幼圆" panose="0201050906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幼圆" panose="02010509060101010101" charset="-122"/>
        <a:ea typeface="幼圆" panose="0201050906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幼圆" panose="02010509060101010101" charset="-122"/>
        <a:ea typeface="幼圆" panose="0201050906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幼圆" panose="02010509060101010101" charset="-122"/>
        <a:ea typeface="幼圆" panose="0201050906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8955" y="0"/>
            <a:ext cx="12249910" cy="6858001"/>
            <a:chOff x="-28955" y="0"/>
            <a:chExt cx="12249910" cy="6858001"/>
          </a:xfrm>
        </p:grpSpPr>
        <p:sp>
          <p:nvSpPr>
            <p:cNvPr id="8" name="矩形 7"/>
            <p:cNvSpPr/>
            <p:nvPr/>
          </p:nvSpPr>
          <p:spPr>
            <a:xfrm>
              <a:off x="436306" y="390832"/>
              <a:ext cx="11319388" cy="60763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9607347" y="1"/>
              <a:ext cx="2613608" cy="2014383"/>
            </a:xfrm>
            <a:custGeom>
              <a:avLst/>
              <a:gdLst>
                <a:gd name="connsiteX0" fmla="*/ 4903 w 2613608"/>
                <a:gd name="connsiteY0" fmla="*/ 0 h 2014383"/>
                <a:gd name="connsiteX1" fmla="*/ 2613608 w 2613608"/>
                <a:gd name="connsiteY1" fmla="*/ 0 h 2014383"/>
                <a:gd name="connsiteX2" fmla="*/ 2613608 w 2613608"/>
                <a:gd name="connsiteY2" fmla="*/ 1882005 h 2014383"/>
                <a:gd name="connsiteX3" fmla="*/ 2487433 w 2613608"/>
                <a:gd name="connsiteY3" fmla="*/ 1928185 h 2014383"/>
                <a:gd name="connsiteX4" fmla="*/ 1917290 w 2613608"/>
                <a:gd name="connsiteY4" fmla="*/ 2014383 h 2014383"/>
                <a:gd name="connsiteX5" fmla="*/ 0 w 2613608"/>
                <a:gd name="connsiteY5" fmla="*/ 97093 h 20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3608" h="2014383">
                  <a:moveTo>
                    <a:pt x="4903" y="0"/>
                  </a:moveTo>
                  <a:lnTo>
                    <a:pt x="2613608" y="0"/>
                  </a:lnTo>
                  <a:lnTo>
                    <a:pt x="2613608" y="1882005"/>
                  </a:lnTo>
                  <a:lnTo>
                    <a:pt x="2487433" y="1928185"/>
                  </a:lnTo>
                  <a:cubicBezTo>
                    <a:pt x="2307325" y="1984205"/>
                    <a:pt x="2115832" y="2014383"/>
                    <a:pt x="1917290" y="2014383"/>
                  </a:cubicBezTo>
                  <a:cubicBezTo>
                    <a:pt x="858400" y="2014383"/>
                    <a:pt x="0" y="1155983"/>
                    <a:pt x="0" y="9709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492399" y="0"/>
              <a:ext cx="935747" cy="9357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-28955" y="4843618"/>
              <a:ext cx="2613608" cy="2014383"/>
            </a:xfrm>
            <a:custGeom>
              <a:avLst/>
              <a:gdLst>
                <a:gd name="connsiteX0" fmla="*/ 696318 w 2613608"/>
                <a:gd name="connsiteY0" fmla="*/ 0 h 2014383"/>
                <a:gd name="connsiteX1" fmla="*/ 2613608 w 2613608"/>
                <a:gd name="connsiteY1" fmla="*/ 1917290 h 2014383"/>
                <a:gd name="connsiteX2" fmla="*/ 2608705 w 2613608"/>
                <a:gd name="connsiteY2" fmla="*/ 2014383 h 2014383"/>
                <a:gd name="connsiteX3" fmla="*/ 0 w 2613608"/>
                <a:gd name="connsiteY3" fmla="*/ 2014383 h 2014383"/>
                <a:gd name="connsiteX4" fmla="*/ 0 w 2613608"/>
                <a:gd name="connsiteY4" fmla="*/ 132378 h 2014383"/>
                <a:gd name="connsiteX5" fmla="*/ 126175 w 2613608"/>
                <a:gd name="connsiteY5" fmla="*/ 86198 h 2014383"/>
                <a:gd name="connsiteX6" fmla="*/ 696318 w 2613608"/>
                <a:gd name="connsiteY6" fmla="*/ 0 h 20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608" h="2014383">
                  <a:moveTo>
                    <a:pt x="696318" y="0"/>
                  </a:moveTo>
                  <a:cubicBezTo>
                    <a:pt x="1755208" y="0"/>
                    <a:pt x="2613608" y="858400"/>
                    <a:pt x="2613608" y="1917290"/>
                  </a:cubicBezTo>
                  <a:lnTo>
                    <a:pt x="2608705" y="2014383"/>
                  </a:lnTo>
                  <a:lnTo>
                    <a:pt x="0" y="2014383"/>
                  </a:lnTo>
                  <a:lnTo>
                    <a:pt x="0" y="132378"/>
                  </a:lnTo>
                  <a:lnTo>
                    <a:pt x="126175" y="86198"/>
                  </a:lnTo>
                  <a:cubicBezTo>
                    <a:pt x="306283" y="30178"/>
                    <a:pt x="497776" y="0"/>
                    <a:pt x="696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824706" y="5922253"/>
              <a:ext cx="935747" cy="9357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1662673" y="499894"/>
              <a:ext cx="186041" cy="1133803"/>
              <a:chOff x="5559847" y="2479549"/>
              <a:chExt cx="521110" cy="3175843"/>
            </a:xfrm>
            <a:solidFill>
              <a:schemeClr val="accent1"/>
            </a:solidFill>
          </p:grpSpPr>
          <p:sp>
            <p:nvSpPr>
              <p:cNvPr id="20" name="等腰三角形 19"/>
              <p:cNvSpPr/>
              <p:nvPr/>
            </p:nvSpPr>
            <p:spPr>
              <a:xfrm>
                <a:off x="5559847" y="247954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5559847" y="3161202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>
                <a:off x="5559847" y="3842855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>
                <a:off x="5559847" y="4524508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>
                <a:off x="5559847" y="520615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71707" y="5333365"/>
              <a:ext cx="186041" cy="1133803"/>
              <a:chOff x="5559847" y="2479549"/>
              <a:chExt cx="521110" cy="3175843"/>
            </a:xfrm>
            <a:solidFill>
              <a:schemeClr val="accent1"/>
            </a:solidFill>
          </p:grpSpPr>
          <p:sp>
            <p:nvSpPr>
              <p:cNvPr id="15" name="等腰三角形 14"/>
              <p:cNvSpPr/>
              <p:nvPr/>
            </p:nvSpPr>
            <p:spPr>
              <a:xfrm>
                <a:off x="5559847" y="247954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5559847" y="3161202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>
                <a:off x="5559847" y="3842855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>
                <a:off x="5559847" y="4524508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5559847" y="520615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757221" y="5846823"/>
            <a:ext cx="767416" cy="43321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6306" y="390832"/>
            <a:ext cx="11319388" cy="6076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0950497" y="2"/>
            <a:ext cx="1270457" cy="2291617"/>
            <a:chOff x="10950497" y="2"/>
            <a:chExt cx="1270457" cy="2291617"/>
          </a:xfrm>
        </p:grpSpPr>
        <p:sp>
          <p:nvSpPr>
            <p:cNvPr id="8" name="任意多边形: 形状 7"/>
            <p:cNvSpPr/>
            <p:nvPr/>
          </p:nvSpPr>
          <p:spPr>
            <a:xfrm>
              <a:off x="10950497" y="2"/>
              <a:ext cx="1270457" cy="979178"/>
            </a:xfrm>
            <a:custGeom>
              <a:avLst/>
              <a:gdLst>
                <a:gd name="connsiteX0" fmla="*/ 4903 w 2613608"/>
                <a:gd name="connsiteY0" fmla="*/ 0 h 2014383"/>
                <a:gd name="connsiteX1" fmla="*/ 2613608 w 2613608"/>
                <a:gd name="connsiteY1" fmla="*/ 0 h 2014383"/>
                <a:gd name="connsiteX2" fmla="*/ 2613608 w 2613608"/>
                <a:gd name="connsiteY2" fmla="*/ 1882005 h 2014383"/>
                <a:gd name="connsiteX3" fmla="*/ 2487433 w 2613608"/>
                <a:gd name="connsiteY3" fmla="*/ 1928185 h 2014383"/>
                <a:gd name="connsiteX4" fmla="*/ 1917290 w 2613608"/>
                <a:gd name="connsiteY4" fmla="*/ 2014383 h 2014383"/>
                <a:gd name="connsiteX5" fmla="*/ 0 w 2613608"/>
                <a:gd name="connsiteY5" fmla="*/ 97093 h 20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3608" h="2014383">
                  <a:moveTo>
                    <a:pt x="4903" y="0"/>
                  </a:moveTo>
                  <a:lnTo>
                    <a:pt x="2613608" y="0"/>
                  </a:lnTo>
                  <a:lnTo>
                    <a:pt x="2613608" y="1882005"/>
                  </a:lnTo>
                  <a:lnTo>
                    <a:pt x="2487433" y="1928185"/>
                  </a:lnTo>
                  <a:cubicBezTo>
                    <a:pt x="2307325" y="1984205"/>
                    <a:pt x="2115832" y="2014383"/>
                    <a:pt x="1917290" y="2014383"/>
                  </a:cubicBezTo>
                  <a:cubicBezTo>
                    <a:pt x="858400" y="2014383"/>
                    <a:pt x="0" y="1155983"/>
                    <a:pt x="0" y="9709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379690" y="1157816"/>
              <a:ext cx="186041" cy="1133803"/>
              <a:chOff x="5559847" y="2479549"/>
              <a:chExt cx="521110" cy="3175843"/>
            </a:xfrm>
            <a:solidFill>
              <a:schemeClr val="accent1"/>
            </a:solidFill>
          </p:grpSpPr>
          <p:sp>
            <p:nvSpPr>
              <p:cNvPr id="19" name="等腰三角形 18"/>
              <p:cNvSpPr/>
              <p:nvPr/>
            </p:nvSpPr>
            <p:spPr>
              <a:xfrm>
                <a:off x="5559847" y="247954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5559847" y="3161202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5559847" y="3842855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>
                <a:off x="5559847" y="4524508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>
                <a:off x="5559847" y="520615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 rot="10800000">
            <a:off x="1" y="4566383"/>
            <a:ext cx="1270457" cy="2291617"/>
            <a:chOff x="10950497" y="2"/>
            <a:chExt cx="1270457" cy="2291617"/>
          </a:xfrm>
        </p:grpSpPr>
        <p:sp>
          <p:nvSpPr>
            <p:cNvPr id="26" name="任意多边形: 形状 25"/>
            <p:cNvSpPr/>
            <p:nvPr/>
          </p:nvSpPr>
          <p:spPr>
            <a:xfrm>
              <a:off x="10950497" y="2"/>
              <a:ext cx="1270457" cy="979178"/>
            </a:xfrm>
            <a:custGeom>
              <a:avLst/>
              <a:gdLst>
                <a:gd name="connsiteX0" fmla="*/ 4903 w 2613608"/>
                <a:gd name="connsiteY0" fmla="*/ 0 h 2014383"/>
                <a:gd name="connsiteX1" fmla="*/ 2613608 w 2613608"/>
                <a:gd name="connsiteY1" fmla="*/ 0 h 2014383"/>
                <a:gd name="connsiteX2" fmla="*/ 2613608 w 2613608"/>
                <a:gd name="connsiteY2" fmla="*/ 1882005 h 2014383"/>
                <a:gd name="connsiteX3" fmla="*/ 2487433 w 2613608"/>
                <a:gd name="connsiteY3" fmla="*/ 1928185 h 2014383"/>
                <a:gd name="connsiteX4" fmla="*/ 1917290 w 2613608"/>
                <a:gd name="connsiteY4" fmla="*/ 2014383 h 2014383"/>
                <a:gd name="connsiteX5" fmla="*/ 0 w 2613608"/>
                <a:gd name="connsiteY5" fmla="*/ 97093 h 20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3608" h="2014383">
                  <a:moveTo>
                    <a:pt x="4903" y="0"/>
                  </a:moveTo>
                  <a:lnTo>
                    <a:pt x="2613608" y="0"/>
                  </a:lnTo>
                  <a:lnTo>
                    <a:pt x="2613608" y="1882005"/>
                  </a:lnTo>
                  <a:lnTo>
                    <a:pt x="2487433" y="1928185"/>
                  </a:lnTo>
                  <a:cubicBezTo>
                    <a:pt x="2307325" y="1984205"/>
                    <a:pt x="2115832" y="2014383"/>
                    <a:pt x="1917290" y="2014383"/>
                  </a:cubicBezTo>
                  <a:cubicBezTo>
                    <a:pt x="858400" y="2014383"/>
                    <a:pt x="0" y="1155983"/>
                    <a:pt x="0" y="9709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1379690" y="1157816"/>
              <a:ext cx="186041" cy="1133803"/>
              <a:chOff x="5559847" y="2479549"/>
              <a:chExt cx="521110" cy="3175843"/>
            </a:xfrm>
            <a:solidFill>
              <a:schemeClr val="accent1"/>
            </a:solidFill>
          </p:grpSpPr>
          <p:sp>
            <p:nvSpPr>
              <p:cNvPr id="28" name="等腰三角形 27"/>
              <p:cNvSpPr/>
              <p:nvPr/>
            </p:nvSpPr>
            <p:spPr>
              <a:xfrm>
                <a:off x="5559847" y="247954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>
                <a:off x="5559847" y="3161202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>
                <a:off x="5559847" y="3842855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>
                <a:off x="5559847" y="4524508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5559847" y="5206159"/>
                <a:ext cx="521110" cy="44923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椭圆 8"/>
          <p:cNvSpPr/>
          <p:nvPr/>
        </p:nvSpPr>
        <p:spPr>
          <a:xfrm>
            <a:off x="10650680" y="597491"/>
            <a:ext cx="395123" cy="395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86302" y="5864996"/>
            <a:ext cx="395123" cy="395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10889597" y="5858219"/>
            <a:ext cx="676134" cy="38168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矩形 33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36306" y="390832"/>
            <a:ext cx="11319388" cy="6076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1379690" y="2"/>
            <a:ext cx="841264" cy="648387"/>
          </a:xfrm>
          <a:custGeom>
            <a:avLst/>
            <a:gdLst>
              <a:gd name="connsiteX0" fmla="*/ 4903 w 2613608"/>
              <a:gd name="connsiteY0" fmla="*/ 0 h 2014383"/>
              <a:gd name="connsiteX1" fmla="*/ 2613608 w 2613608"/>
              <a:gd name="connsiteY1" fmla="*/ 0 h 2014383"/>
              <a:gd name="connsiteX2" fmla="*/ 2613608 w 2613608"/>
              <a:gd name="connsiteY2" fmla="*/ 1882005 h 2014383"/>
              <a:gd name="connsiteX3" fmla="*/ 2487433 w 2613608"/>
              <a:gd name="connsiteY3" fmla="*/ 1928185 h 2014383"/>
              <a:gd name="connsiteX4" fmla="*/ 1917290 w 2613608"/>
              <a:gd name="connsiteY4" fmla="*/ 2014383 h 2014383"/>
              <a:gd name="connsiteX5" fmla="*/ 0 w 2613608"/>
              <a:gd name="connsiteY5" fmla="*/ 97093 h 201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08" h="2014383">
                <a:moveTo>
                  <a:pt x="4903" y="0"/>
                </a:moveTo>
                <a:lnTo>
                  <a:pt x="2613608" y="0"/>
                </a:lnTo>
                <a:lnTo>
                  <a:pt x="2613608" y="1882005"/>
                </a:lnTo>
                <a:lnTo>
                  <a:pt x="2487433" y="1928185"/>
                </a:lnTo>
                <a:cubicBezTo>
                  <a:pt x="2307325" y="1984205"/>
                  <a:pt x="2115832" y="2014383"/>
                  <a:pt x="1917290" y="2014383"/>
                </a:cubicBezTo>
                <a:cubicBezTo>
                  <a:pt x="858400" y="2014383"/>
                  <a:pt x="0" y="1155983"/>
                  <a:pt x="0" y="9709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11859995" y="797633"/>
            <a:ext cx="216293" cy="1527440"/>
            <a:chOff x="11349438" y="764179"/>
            <a:chExt cx="216293" cy="1527440"/>
          </a:xfrm>
        </p:grpSpPr>
        <p:sp>
          <p:nvSpPr>
            <p:cNvPr id="9" name="等腰三角形 8"/>
            <p:cNvSpPr/>
            <p:nvPr/>
          </p:nvSpPr>
          <p:spPr>
            <a:xfrm>
              <a:off x="11379690" y="1157816"/>
              <a:ext cx="186041" cy="16038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11379690" y="1401172"/>
              <a:ext cx="186041" cy="1603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11379690" y="1644528"/>
              <a:ext cx="186041" cy="16038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11379690" y="1887884"/>
              <a:ext cx="186041" cy="1603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11379690" y="2131239"/>
              <a:ext cx="186041" cy="16038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1349438" y="764179"/>
              <a:ext cx="216293" cy="2162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3" name="任意多边形: 形状 42"/>
          <p:cNvSpPr/>
          <p:nvPr userDrawn="1"/>
        </p:nvSpPr>
        <p:spPr>
          <a:xfrm rot="10800000">
            <a:off x="1" y="6209613"/>
            <a:ext cx="841264" cy="648387"/>
          </a:xfrm>
          <a:custGeom>
            <a:avLst/>
            <a:gdLst>
              <a:gd name="connsiteX0" fmla="*/ 4903 w 2613608"/>
              <a:gd name="connsiteY0" fmla="*/ 0 h 2014383"/>
              <a:gd name="connsiteX1" fmla="*/ 2613608 w 2613608"/>
              <a:gd name="connsiteY1" fmla="*/ 0 h 2014383"/>
              <a:gd name="connsiteX2" fmla="*/ 2613608 w 2613608"/>
              <a:gd name="connsiteY2" fmla="*/ 1882005 h 2014383"/>
              <a:gd name="connsiteX3" fmla="*/ 2487433 w 2613608"/>
              <a:gd name="connsiteY3" fmla="*/ 1928185 h 2014383"/>
              <a:gd name="connsiteX4" fmla="*/ 1917290 w 2613608"/>
              <a:gd name="connsiteY4" fmla="*/ 2014383 h 2014383"/>
              <a:gd name="connsiteX5" fmla="*/ 0 w 2613608"/>
              <a:gd name="connsiteY5" fmla="*/ 97093 h 201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08" h="2014383">
                <a:moveTo>
                  <a:pt x="4903" y="0"/>
                </a:moveTo>
                <a:lnTo>
                  <a:pt x="2613608" y="0"/>
                </a:lnTo>
                <a:lnTo>
                  <a:pt x="2613608" y="1882005"/>
                </a:lnTo>
                <a:lnTo>
                  <a:pt x="2487433" y="1928185"/>
                </a:lnTo>
                <a:cubicBezTo>
                  <a:pt x="2307325" y="1984205"/>
                  <a:pt x="2115832" y="2014383"/>
                  <a:pt x="1917290" y="2014383"/>
                </a:cubicBezTo>
                <a:cubicBezTo>
                  <a:pt x="858400" y="2014383"/>
                  <a:pt x="0" y="1155983"/>
                  <a:pt x="0" y="9709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 userDrawn="1"/>
        </p:nvGrpSpPr>
        <p:grpSpPr>
          <a:xfrm rot="10800000">
            <a:off x="110007" y="4544081"/>
            <a:ext cx="216293" cy="1527440"/>
            <a:chOff x="11349438" y="764179"/>
            <a:chExt cx="216293" cy="1527440"/>
          </a:xfrm>
        </p:grpSpPr>
        <p:sp>
          <p:nvSpPr>
            <p:cNvPr id="45" name="等腰三角形 44"/>
            <p:cNvSpPr/>
            <p:nvPr/>
          </p:nvSpPr>
          <p:spPr>
            <a:xfrm>
              <a:off x="11379690" y="1157816"/>
              <a:ext cx="186041" cy="16038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>
              <a:off x="11379690" y="1401172"/>
              <a:ext cx="186041" cy="1603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>
              <a:off x="11379690" y="1644528"/>
              <a:ext cx="186041" cy="16038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>
              <a:off x="11379690" y="1887884"/>
              <a:ext cx="186041" cy="1603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11379690" y="2131239"/>
              <a:ext cx="186041" cy="16038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1349438" y="764179"/>
              <a:ext cx="216293" cy="2162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22.xml"/><Relationship Id="rId2" Type="http://schemas.openxmlformats.org/officeDocument/2006/relationships/image" Target="../media/image5.pn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6.png"/><Relationship Id="rId3" Type="http://schemas.openxmlformats.org/officeDocument/2006/relationships/tags" Target="../tags/tag24.xml"/><Relationship Id="rId2" Type="http://schemas.openxmlformats.org/officeDocument/2006/relationships/image" Target="../media/image5.png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5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5.png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5.png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tags" Target="../tags/tag42.xml"/><Relationship Id="rId4" Type="http://schemas.openxmlformats.org/officeDocument/2006/relationships/image" Target="../media/image10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4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../media/image17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tags" Target="../tags/tag58.xml"/><Relationship Id="rId5" Type="http://schemas.openxmlformats.org/officeDocument/2006/relationships/image" Target="../media/image20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24.png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4.png"/><Relationship Id="rId1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66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4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610237" y="5790594"/>
            <a:ext cx="914400" cy="516194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626235" y="1493520"/>
            <a:ext cx="8938895" cy="1339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Temporal Knowledge Graph Reasoning with</a:t>
            </a:r>
            <a:endParaRPr lang="zh-CN" altLang="en-US" sz="3600" dirty="0">
              <a:solidFill>
                <a:schemeClr val="tx1"/>
              </a:solidFill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  <a:p>
            <a:pPr algn="ctr"/>
            <a:r>
              <a:rPr lang="zh-CN" altLang="en-US" sz="3600" dirty="0">
                <a:solidFill>
                  <a:schemeClr val="tx1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 Historical Contrastive Learning</a:t>
            </a:r>
            <a:endParaRPr lang="zh-CN" altLang="en-US" sz="3600" dirty="0">
              <a:solidFill>
                <a:schemeClr val="tx1"/>
              </a:solidFill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31555" y="5905500"/>
            <a:ext cx="193357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cs typeface="+mn-ea"/>
                <a:sym typeface="+mn-lt"/>
              </a:rPr>
              <a:t>——</a:t>
            </a:r>
            <a:r>
              <a:rPr lang="en-US" altLang="zh-CN" sz="1600" dirty="0">
                <a:cs typeface="+mn-ea"/>
                <a:sym typeface="+mn-lt"/>
              </a:rPr>
              <a:t>  AAAI 2023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2" name="图片 1" descr="9482750ac1f9acf6e8e5668ed512e3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0990" y="2946400"/>
            <a:ext cx="6508750" cy="1980565"/>
          </a:xfrm>
          <a:prstGeom prst="rect">
            <a:avLst/>
          </a:prstGeom>
        </p:spPr>
      </p:pic>
      <p:sp>
        <p:nvSpPr>
          <p:cNvPr id="37" name="object 37"/>
          <p:cNvSpPr txBox="1"/>
          <p:nvPr>
            <p:custDataLst>
              <p:tags r:id="rId2"/>
            </p:custDataLst>
          </p:nvPr>
        </p:nvSpPr>
        <p:spPr>
          <a:xfrm>
            <a:off x="7026656" y="504052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C9A"/>
                </a:solidFill>
                <a:latin typeface="Times New Roman" panose="02020503050405090304"/>
                <a:cs typeface="Times New Roman" panose="02020503050405090304"/>
              </a:rPr>
              <a:t>Reported </a:t>
            </a:r>
            <a:r>
              <a:rPr sz="2400" b="1" dirty="0">
                <a:solidFill>
                  <a:srgbClr val="004C9A"/>
                </a:solidFill>
                <a:latin typeface="Times New Roman" panose="02020503050405090304"/>
                <a:cs typeface="Times New Roman" panose="02020503050405090304"/>
              </a:rPr>
              <a:t>by </a:t>
            </a:r>
            <a:r>
              <a:rPr lang="en-US" sz="2400" b="1" dirty="0">
                <a:solidFill>
                  <a:srgbClr val="004C9A"/>
                </a:solidFill>
                <a:latin typeface="Times New Roman" panose="02020503050405090304"/>
                <a:cs typeface="Times New Roman" panose="02020503050405090304"/>
              </a:rPr>
              <a:t>Dawei Wang</a:t>
            </a:r>
            <a:endParaRPr lang="en-US" sz="2400" b="1" dirty="0">
              <a:solidFill>
                <a:srgbClr val="004C9A"/>
              </a:solidFill>
              <a:latin typeface="Times New Roman" panose="02020503050405090304"/>
              <a:cs typeface="Times New Roman" panose="0202050305040509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69960" y="2653030"/>
            <a:ext cx="2880360" cy="63627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62455" y="3429000"/>
            <a:ext cx="6707505" cy="25533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supervised contrastive learning: to make the representations of the same category closer, which means the model can identify the historical events which related with query q </a:t>
            </a:r>
            <a:endParaRPr lang="en-US" sz="3200" b="1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77083 0.099166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69960" y="3429000"/>
            <a:ext cx="2880360" cy="730885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79475" y="2604770"/>
                <a:ext cx="6707505" cy="31108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p>
                <a:r>
                  <a:rPr lang="en-US" sz="3200" b="1" dirty="0">
                    <a:solidFill>
                      <a:schemeClr val="accent2"/>
                    </a:solidFill>
                    <a:latin typeface="Times New Roman Bold" panose="02020503050405090304" charset="0"/>
                    <a:ea typeface="仿宋" charset="0"/>
                    <a:cs typeface="Times New Roman Bold" panose="02020503050405090304" charset="0"/>
                  </a:rPr>
                  <a:t>the model feeds embedding vector v</a:t>
                </a:r>
                <a:r>
                  <a:rPr lang="en-US" sz="3200" b="1" baseline="-25000" dirty="0">
                    <a:solidFill>
                      <a:schemeClr val="accent2"/>
                    </a:solidFill>
                    <a:uFillTx/>
                    <a:latin typeface="Times New Roman Bold" panose="02020503050405090304" charset="0"/>
                    <a:ea typeface="仿宋" charset="0"/>
                    <a:cs typeface="Times New Roman Bold" panose="02020503050405090304" charset="0"/>
                  </a:rPr>
                  <a:t>q</a:t>
                </a:r>
                <a:r>
                  <a:rPr lang="en-US" sz="3200" b="1" dirty="0">
                    <a:solidFill>
                      <a:schemeClr val="accent2"/>
                    </a:solidFill>
                    <a:latin typeface="Times New Roman Bold" panose="02020503050405090304" charset="0"/>
                    <a:ea typeface="仿宋" charset="0"/>
                    <a:cs typeface="Times New Roman Bold" panose="02020503050405090304" charset="0"/>
                  </a:rPr>
                  <a:t> to a linear layer to train a binary classifier, which generate a boolean mask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</m:ctrlPr>
                      </m:sSubSupPr>
                      <m:e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𝐵</m:t>
                        </m:r>
                      </m:e>
                      <m:sub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𝒕</m:t>
                        </m:r>
                      </m:sub>
                      <m:sup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𝒔</m:t>
                        </m:r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𝒑</m:t>
                        </m:r>
                      </m:sup>
                    </m:sSubSup>
                    <m:r>
                      <a:rPr lang="en-US" sz="3200" b="1" i="1" dirty="0">
                        <a:solidFill>
                          <a:schemeClr val="accent2"/>
                        </a:solidFill>
                        <a:uFillTx/>
                        <a:latin typeface="DejaVu Math TeX Gyre" panose="02000503000000000000" charset="0"/>
                        <a:ea typeface="仿宋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uFillTx/>
                        <a:latin typeface="DejaVu Math TeX Gyre" panose="02000503000000000000" charset="0"/>
                        <a:ea typeface="仿宋" charset="0"/>
                        <a:cs typeface="DejaVu Math TeX Gyre" panose="02000503000000000000" charset="0"/>
                      </a:rPr>
                      <m:t>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uFillTx/>
                        <a:latin typeface="DejaVu Math TeX Gyre" panose="02000503000000000000" charset="0"/>
                        <a:ea typeface="仿宋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accent2"/>
                    </a:solidFill>
                    <a:latin typeface="Times New Roman Bold" panose="02020503050405090304" charset="0"/>
                    <a:ea typeface="仿宋" charset="0"/>
                    <a:cs typeface="Times New Roman Bold" panose="02020503050405090304" charset="0"/>
                  </a:rPr>
                  <a:t> </a:t>
                </a:r>
                <a:r>
                  <a:rPr lang="en-US" sz="3200" b="1" dirty="0">
                    <a:solidFill>
                      <a:schemeClr val="accent2"/>
                    </a:solidFill>
                    <a:latin typeface="Times New Roman Bold" panose="02020503050405090304" charset="0"/>
                    <a:ea typeface="仿宋" charset="0"/>
                    <a:cs typeface="Times New Roman Bold" panose="02020503050405090304" charset="0"/>
                  </a:rPr>
                  <a:t>to identify which kind of entities should be concerned.</a:t>
                </a:r>
                <a:endParaRPr lang="en-US" sz="3200" b="1" dirty="0">
                  <a:solidFill>
                    <a:schemeClr val="accent2"/>
                  </a:solidFill>
                  <a:uFillTx/>
                  <a:latin typeface="Times New Roman Bold" panose="02020503050405090304" charset="0"/>
                  <a:ea typeface="仿宋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75" y="2604770"/>
                <a:ext cx="6707505" cy="3110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78125 0.15240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6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75345" y="5205095"/>
            <a:ext cx="2880360" cy="730885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445385" y="2489835"/>
                <a:ext cx="6707505" cy="21259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</m:ctrlPr>
                      </m:sSubSupPr>
                      <m:e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𝐵</m:t>
                        </m:r>
                      </m:e>
                      <m:sub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𝒕</m:t>
                        </m:r>
                      </m:sub>
                      <m:sup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𝒔</m:t>
                        </m:r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𝒑</m:t>
                        </m:r>
                      </m:sup>
                    </m:sSubSup>
                    <m:r>
                      <a:rPr lang="en-US" sz="3200" b="1" i="1" dirty="0">
                        <a:solidFill>
                          <a:schemeClr val="accent2"/>
                        </a:solidFill>
                        <a:uFillTx/>
                        <a:latin typeface="DejaVu Math TeX Gyre" panose="02000503000000000000" charset="0"/>
                        <a:ea typeface="仿宋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uFillTx/>
                        <a:latin typeface="DejaVu Math TeX Gyre" panose="02000503000000000000" charset="0"/>
                        <a:ea typeface="仿宋" charset="0"/>
                        <a:cs typeface="DejaVu Math TeX Gyre" panose="02000503000000000000" charset="0"/>
                      </a:rPr>
                      <m:t>𝒐</m:t>
                    </m:r>
                    <m:r>
                      <a:rPr lang="en-US" sz="3200" b="1" i="1" dirty="0">
                        <a:solidFill>
                          <a:schemeClr val="accent2"/>
                        </a:solidFill>
                        <a:uFillTx/>
                        <a:latin typeface="DejaVu Math TeX Gyre" panose="02000503000000000000" charset="0"/>
                        <a:ea typeface="仿宋" charset="0"/>
                        <a:cs typeface="DejaVu Math TeX Gyre" panose="02000503000000000000" charset="0"/>
                      </a:rPr>
                      <m:t>) = </m:t>
                    </m:r>
                  </m:oMath>
                </a14:m>
                <a:r>
                  <a:rPr lang="en-US" sz="3200" b="1" dirty="0">
                    <a:solidFill>
                      <a:schemeClr val="accent2"/>
                    </a:solidFill>
                    <a:latin typeface="Times New Roman Bold" panose="02020503050405090304" charset="0"/>
                    <a:ea typeface="仿宋" charset="0"/>
                    <a:cs typeface="Times New Roman Bold" panose="02020503050405090304" charset="0"/>
                  </a:rPr>
                  <a:t>1 means the missing object is predicted to be in historical entities and then it will receive more attention. </a:t>
                </a:r>
                <a:endParaRPr lang="en-US" sz="3200" b="1" dirty="0">
                  <a:solidFill>
                    <a:schemeClr val="accent2"/>
                  </a:solidFill>
                  <a:uFillTx/>
                  <a:latin typeface="Times New Roman Bold" panose="02020503050405090304" charset="0"/>
                  <a:ea typeface="仿宋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445385" y="2489835"/>
                <a:ext cx="6707505" cy="21259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9995" y="2004060"/>
            <a:ext cx="1285875" cy="882015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80440" y="2521585"/>
            <a:ext cx="4394200" cy="25533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CENET conbines the softmax result of the above two latent vectors as the predicted probabilities </a:t>
            </a:r>
            <a:endParaRPr lang="en-US" sz="3200" b="1" baseline="-25000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309995" y="5253990"/>
            <a:ext cx="1285875" cy="882015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6880225" y="2952750"/>
            <a:ext cx="158115" cy="76136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10800000">
            <a:off x="6880225" y="4491990"/>
            <a:ext cx="158115" cy="76136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27750" y="3745865"/>
            <a:ext cx="1649730" cy="68135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softmax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5" grpId="0" bldLvl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0440" y="2521585"/>
            <a:ext cx="4598670" cy="2967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no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CENET will choose the object with the highest probability as the final prediction o</a:t>
            </a:r>
            <a:endParaRPr lang="en-US" sz="3200" b="1" dirty="0">
              <a:solidFill>
                <a:schemeClr val="accent2"/>
              </a:solidFill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 = argmax </a:t>
            </a:r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  <a:sym typeface="+mn-ea"/>
              </a:rPr>
              <a:t>P(o|s,p,F) </a:t>
            </a:r>
            <a:endParaRPr lang="en-US" sz="3200" b="1" baseline="-25000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27750" y="3745865"/>
            <a:ext cx="1649730" cy="68135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softmax</a:t>
            </a:r>
            <a:endParaRPr lang="en-US" altLang="zh-CN"/>
          </a:p>
        </p:txBody>
      </p:sp>
      <p:sp>
        <p:nvSpPr>
          <p:cNvPr id="11" name="左箭头 10"/>
          <p:cNvSpPr/>
          <p:nvPr/>
        </p:nvSpPr>
        <p:spPr>
          <a:xfrm>
            <a:off x="7989570" y="3992245"/>
            <a:ext cx="1163320" cy="18986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 rot="2460000">
            <a:off x="7758430" y="4620895"/>
            <a:ext cx="1412240" cy="14795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866130" y="3335655"/>
            <a:ext cx="2122805" cy="159512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8624570" y="5173345"/>
            <a:ext cx="2804795" cy="68072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80400" y="3406140"/>
            <a:ext cx="508635" cy="5530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no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endParaRPr lang="en-US" sz="3200" b="1" baseline="-25000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75955" y="4354830"/>
            <a:ext cx="607695" cy="5835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B</a:t>
            </a:r>
            <a:endParaRPr lang="en-US" sz="3200" b="1" baseline="-25000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19650" y="1315085"/>
            <a:ext cx="5518785" cy="1076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final entity distribution P(o|s,p,</a:t>
            </a:r>
            <a:r>
              <a:rPr lang="en-US" sz="3200" b="1" i="1" dirty="0">
                <a:solidFill>
                  <a:schemeClr val="accent2"/>
                </a:solidFill>
                <a:latin typeface="DejaVu Math TeX Gyre" panose="02000503000000000000" charset="0"/>
                <a:ea typeface="仿宋" charset="0"/>
                <a:cs typeface="DejaVu Math TeX Gyre" panose="02000503000000000000" charset="0"/>
              </a:rPr>
              <a:t>F</a:t>
            </a:r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) = P * B</a:t>
            </a:r>
            <a:endParaRPr lang="en-US" altLang="zh-CN" sz="3200" b="1" baseline="-25000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3177 0.00462963 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560768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5963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Definitions and Equations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44a5b02efc56d4072f1c683989add2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55" y="2986405"/>
            <a:ext cx="4933950" cy="1066800"/>
          </a:xfrm>
          <a:prstGeom prst="rect">
            <a:avLst/>
          </a:prstGeom>
        </p:spPr>
      </p:pic>
      <p:pic>
        <p:nvPicPr>
          <p:cNvPr id="4" name="图片 3" descr="fe0581fd57198fd1488282b80a6f0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5" y="4925060"/>
            <a:ext cx="4972050" cy="781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8030" y="2275840"/>
            <a:ext cx="7356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1. the set of historical events: 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08025" y="4169410"/>
            <a:ext cx="8132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2. the corresponding set of historical entities: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287385" y="887730"/>
            <a:ext cx="30924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t 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timestamp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560768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5963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Definitions and Equations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8030" y="2275840"/>
            <a:ext cx="7356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3. the frequencies of all entities: 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8025" y="4169410"/>
                <a:ext cx="8132445" cy="5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dirty="0">
                    <a:latin typeface="Times New Roman Regular" panose="02020503050405090304" charset="0"/>
                    <a:ea typeface="仿宋" charset="0"/>
                    <a:cs typeface="Times New Roman Regular" panose="02020503050405090304" charset="0"/>
                  </a:rPr>
                  <a:t>4. transform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</m:ctrlPr>
                      </m:sSubSupPr>
                      <m:e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𝑠</m:t>
                        </m:r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sz="2800" dirty="0">
                    <a:latin typeface="Times New Roman Regular" panose="02020503050405090304" charset="0"/>
                    <a:ea typeface="仿宋" charset="0"/>
                    <a:cs typeface="Times New Roman Regular" panose="02020503050405090304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</m:ctrlPr>
                      </m:sSubSupPr>
                      <m:e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𝑠</m:t>
                        </m:r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altLang="zh-CN" sz="2800" i="1" dirty="0"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sz="2800" dirty="0">
                    <a:latin typeface="Times New Roman Regular" panose="02020503050405090304" charset="0"/>
                    <a:ea typeface="仿宋" charset="0"/>
                    <a:cs typeface="Times New Roman Regular" panose="02020503050405090304" charset="0"/>
                  </a:rPr>
                  <a:t>:</a:t>
                </a:r>
                <a:endParaRPr lang="en-US" altLang="zh-CN" sz="2800" dirty="0">
                  <a:latin typeface="Times New Roman Regular" panose="02020503050405090304" charset="0"/>
                  <a:ea typeface="仿宋" charset="0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08025" y="4169410"/>
                <a:ext cx="8132445" cy="5765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150225" y="887730"/>
            <a:ext cx="3608705" cy="3072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t 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timestamp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dirty="0">
                <a:latin typeface="Arial" panose="020B0604020202090204" pitchFamily="34" charset="0"/>
                <a:ea typeface="仿宋" charset="0"/>
                <a:cs typeface="Arial" panose="020B0604020202090204" pitchFamily="34" charset="0"/>
                <a:sym typeface="+mn-ea"/>
              </a:rPr>
              <a:t>Φ</a:t>
            </a:r>
            <a:r>
              <a:rPr lang="en-US" sz="2800" baseline="-25000" dirty="0">
                <a:solidFill>
                  <a:schemeClr val="tx1"/>
                </a:solidFill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</a:rPr>
              <a:t> β</a:t>
            </a:r>
            <a:r>
              <a:rPr lang="en-US" sz="2800" dirty="0">
                <a:solidFill>
                  <a:schemeClr val="tx1"/>
                </a:solidFill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</a:rPr>
              <a:t>= 1</a:t>
            </a:r>
            <a:r>
              <a:rPr lang="en-US" sz="2800" dirty="0">
                <a:solidFill>
                  <a:schemeClr val="tx1"/>
                </a:solidFill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  when β </a:t>
            </a:r>
            <a:r>
              <a:rPr lang="en-US" sz="2800" dirty="0">
                <a:solidFill>
                  <a:schemeClr val="tx1"/>
                </a:solidFill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is true</a:t>
            </a:r>
            <a:endParaRPr lang="en-US" sz="2800" dirty="0">
              <a:solidFill>
                <a:schemeClr val="tx1"/>
              </a:solidFill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dirty="0">
                <a:latin typeface="Arial" panose="020B0604020202090204" pitchFamily="34" charset="0"/>
                <a:ea typeface="仿宋" charset="0"/>
                <a:cs typeface="Arial" panose="020B0604020202090204" pitchFamily="34" charset="0"/>
                <a:sym typeface="+mn-ea"/>
              </a:rPr>
              <a:t>Φ</a:t>
            </a:r>
            <a:r>
              <a:rPr lang="en-US" sz="2800" baseline="-25000" dirty="0"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  <a:sym typeface="+mn-ea"/>
              </a:rPr>
              <a:t> β</a:t>
            </a:r>
            <a:r>
              <a:rPr lang="en-US" sz="2800" dirty="0"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  <a:sym typeface="+mn-ea"/>
              </a:rPr>
              <a:t>= 0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  <a:sym typeface="+mn-ea"/>
              </a:rPr>
              <a:t>  when β is 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  <a:sym typeface="+mn-ea"/>
              </a:rPr>
              <a:t>false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  <a:sym typeface="+mn-ea"/>
            </a:endParaRPr>
          </a:p>
        </p:txBody>
      </p:sp>
      <p:pic>
        <p:nvPicPr>
          <p:cNvPr id="8" name="图片 7" descr="d96eb68a00c23fc696a163d38a4ab6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45" y="2897505"/>
            <a:ext cx="5886450" cy="1085850"/>
          </a:xfrm>
          <a:prstGeom prst="rect">
            <a:avLst/>
          </a:prstGeom>
        </p:spPr>
      </p:pic>
      <p:pic>
        <p:nvPicPr>
          <p:cNvPr id="9" name="图片 8" descr="99e44ac176d6373a0f87ac9fa1fba8c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135" y="4956175"/>
            <a:ext cx="64389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560768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5963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Definitions and Equations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8030" y="2275840"/>
            <a:ext cx="9507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5. the latent context vector for historical dependency: 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08025" y="4169410"/>
            <a:ext cx="9225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6. </a:t>
            </a: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the latent context vector for non-historical dependency</a:t>
            </a: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: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pic>
        <p:nvPicPr>
          <p:cNvPr id="8" name="图片 7" descr="36f390cca214d1a7976e909fe6e909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5" y="2912110"/>
            <a:ext cx="7219950" cy="1143000"/>
          </a:xfrm>
          <a:prstGeom prst="rect">
            <a:avLst/>
          </a:prstGeom>
        </p:spPr>
      </p:pic>
      <p:pic>
        <p:nvPicPr>
          <p:cNvPr id="9" name="图片 8" descr="6433ebf3f06cff50c3dd5cdb179380b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4923155"/>
            <a:ext cx="7905750" cy="5905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732270" y="414020"/>
            <a:ext cx="5607685" cy="1686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tanh: activation function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  <a:sym typeface="+mn-ea"/>
              </a:rPr>
              <a:t>W</a:t>
            </a:r>
            <a:r>
              <a:rPr lang="en-US" sz="2800" baseline="-25000" dirty="0">
                <a:uFillTx/>
                <a:latin typeface="Times New Roman" panose="02020503050405090304" charset="0"/>
                <a:ea typeface="仿宋" charset="0"/>
                <a:cs typeface="Times New Roman" panose="02020503050405090304" charset="0"/>
                <a:sym typeface="+mn-ea"/>
              </a:rPr>
              <a:t>his </a:t>
            </a:r>
            <a:r>
              <a:rPr lang="en-US" sz="2800" dirty="0">
                <a:uFillTx/>
                <a:latin typeface="Times New Roman" panose="02020503050405090304" charset="0"/>
                <a:ea typeface="仿宋" charset="0"/>
                <a:cs typeface="Times New Roman" panose="02020503050405090304" charset="0"/>
                <a:sym typeface="+mn-ea"/>
              </a:rPr>
              <a:t>and </a:t>
            </a: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  <a:sym typeface="+mn-ea"/>
              </a:rPr>
              <a:t>b</a:t>
            </a:r>
            <a:r>
              <a:rPr lang="en-US" sz="2800" baseline="-25000" dirty="0">
                <a:uFillTx/>
                <a:latin typeface="Times New Roman" panose="02020503050405090304" charset="0"/>
                <a:ea typeface="仿宋" charset="0"/>
                <a:cs typeface="Times New Roman" panose="02020503050405090304" charset="0"/>
                <a:sym typeface="+mn-ea"/>
              </a:rPr>
              <a:t>his  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trainable parameters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E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embeddings of all entities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560768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5963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Definitions and Equations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8030" y="2275840"/>
            <a:ext cx="7356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7. the predicted probabilities(distribution): 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08025" y="4169410"/>
            <a:ext cx="8132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8. the embedding vector of the given query q: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287385" y="887730"/>
            <a:ext cx="30924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t 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timestamp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pic>
        <p:nvPicPr>
          <p:cNvPr id="8" name="图片 7" descr="204f10de4bdfa8e554a93844ffb85fa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45" y="3000375"/>
            <a:ext cx="7772400" cy="857250"/>
          </a:xfrm>
          <a:prstGeom prst="rect">
            <a:avLst/>
          </a:prstGeom>
        </p:spPr>
      </p:pic>
      <p:pic>
        <p:nvPicPr>
          <p:cNvPr id="9" name="图片 8" descr="495ab0a821a2a15fc23b2c6585dede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745" y="4911725"/>
            <a:ext cx="60579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560768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5963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Definitions and Equations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48030" y="2243455"/>
            <a:ext cx="8132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9. the supervised contrastive loss: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881620" y="404495"/>
            <a:ext cx="38303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dirty="0">
                <a:latin typeface="Arial" panose="020B0604020202090204" pitchFamily="34" charset="0"/>
                <a:ea typeface="仿宋" charset="0"/>
                <a:cs typeface="Arial" panose="020B0604020202090204" pitchFamily="34" charset="0"/>
                <a:sym typeface="+mn-ea"/>
              </a:rPr>
              <a:t>Φ</a:t>
            </a:r>
            <a:r>
              <a:rPr lang="en-US" sz="2800" baseline="-25000" dirty="0"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  <a:sym typeface="+mn-ea"/>
              </a:rPr>
              <a:t> β</a:t>
            </a:r>
            <a:r>
              <a:rPr lang="en-US" sz="2800" dirty="0"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  <a:sym typeface="+mn-ea"/>
              </a:rPr>
              <a:t>= 1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  <a:sym typeface="+mn-ea"/>
              </a:rPr>
              <a:t>  when β is true</a:t>
            </a:r>
            <a:endParaRPr lang="en-US" sz="2800" dirty="0">
              <a:solidFill>
                <a:schemeClr val="tx1"/>
              </a:solidFill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dirty="0">
                <a:latin typeface="Arial" panose="020B0604020202090204" pitchFamily="34" charset="0"/>
                <a:ea typeface="仿宋" charset="0"/>
                <a:cs typeface="Arial" panose="020B0604020202090204" pitchFamily="34" charset="0"/>
                <a:sym typeface="+mn-ea"/>
              </a:rPr>
              <a:t>Φ</a:t>
            </a:r>
            <a:r>
              <a:rPr lang="en-US" sz="2800" baseline="-25000" dirty="0"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  <a:sym typeface="+mn-ea"/>
              </a:rPr>
              <a:t> β</a:t>
            </a:r>
            <a:r>
              <a:rPr lang="en-US" sz="2800" dirty="0">
                <a:uFillTx/>
                <a:latin typeface="DejaVu Math TeX Gyre" panose="02000503000000000000" charset="0"/>
                <a:ea typeface="仿宋" charset="0"/>
                <a:cs typeface="DejaVu Math TeX Gyre" panose="02000503000000000000" charset="0"/>
                <a:sym typeface="+mn-ea"/>
              </a:rPr>
              <a:t>= 0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  <a:sym typeface="+mn-ea"/>
              </a:rPr>
              <a:t>  when β is false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pic>
        <p:nvPicPr>
          <p:cNvPr id="4" name="图片 3" descr="873128ba700e475ecb743ee27b27310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60" y="2765425"/>
            <a:ext cx="8172450" cy="13716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47065" y="4272915"/>
            <a:ext cx="7356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10. boolean mask vector: 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pic>
        <p:nvPicPr>
          <p:cNvPr id="11" name="图片 10" descr="267b1774fef4913a6b8b6606a2344be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3780" y="5008245"/>
            <a:ext cx="3600450" cy="647700"/>
          </a:xfrm>
          <a:prstGeom prst="rect">
            <a:avLst/>
          </a:prstGeom>
        </p:spPr>
      </p:pic>
      <p:pic>
        <p:nvPicPr>
          <p:cNvPr id="12" name="图片 11" descr="a6f41b16b5ba88e403362a2da74b154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620" y="1449070"/>
            <a:ext cx="3708400" cy="867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34695"/>
            <a:ext cx="41395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2758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247" y="899435"/>
            <a:ext cx="329562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Introduction</a:t>
            </a:r>
            <a:endParaRPr lang="zh-CN" altLang="en-US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pic>
        <p:nvPicPr>
          <p:cNvPr id="24" name="图片 23" descr="04202e115ab2e5ccb6830be73005cc8c"/>
          <p:cNvPicPr>
            <a:picLocks noChangeAspect="1"/>
          </p:cNvPicPr>
          <p:nvPr/>
        </p:nvPicPr>
        <p:blipFill>
          <a:blip r:embed="rId1"/>
          <a:srcRect r="-658" b="9664"/>
          <a:stretch>
            <a:fillRect/>
          </a:stretch>
        </p:blipFill>
        <p:spPr>
          <a:xfrm>
            <a:off x="959485" y="2179955"/>
            <a:ext cx="7769860" cy="2819400"/>
          </a:xfrm>
          <a:prstGeom prst="rect">
            <a:avLst/>
          </a:prstGeom>
        </p:spPr>
      </p:pic>
      <p:sp>
        <p:nvSpPr>
          <p:cNvPr id="57" name="矩形: 圆角 56"/>
          <p:cNvSpPr/>
          <p:nvPr>
            <p:custDataLst>
              <p:tags r:id="rId2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25" name="图片 24" descr="1ac0eeec5210799db0e79c8b2630ead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490" y="2320925"/>
            <a:ext cx="1839595" cy="267843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73760" y="5121275"/>
            <a:ext cx="102990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M</a:t>
            </a:r>
            <a:r>
              <a:rPr lang="zh-CN" altLang="en-US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ost existing methods </a:t>
            </a: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of TKG </a:t>
            </a:r>
            <a:r>
              <a:rPr lang="zh-CN" altLang="en-US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often obtain incorrect results</a:t>
            </a: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 </a:t>
            </a:r>
            <a:r>
              <a:rPr lang="zh-CN" altLang="en-US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over such query due to their focus on the high frequent recurring events</a:t>
            </a: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.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560768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59639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Definitions and Equations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48030" y="2243455"/>
            <a:ext cx="8132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11. the probabilities of object entities: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434580" y="404495"/>
                <a:ext cx="4277360" cy="10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𝑡</m:t>
                        </m:r>
                      </m:sub>
                      <m:sup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𝑠</m:t>
                        </m:r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,</m:t>
                        </m:r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anose="02020503050405090304" charset="0"/>
                    <a:ea typeface="仿宋" charset="0"/>
                    <a:cs typeface="Times New Roman" panose="02020503050405090304" charset="0"/>
                    <a:sym typeface="+mn-ea"/>
                  </a:rPr>
                  <a:t> : distribution</a:t>
                </a:r>
                <a:endParaRPr lang="en-US" sz="2800" dirty="0">
                  <a:solidFill>
                    <a:schemeClr val="tx1"/>
                  </a:solidFill>
                  <a:latin typeface="Times New Roman" panose="02020503050405090304" charset="0"/>
                  <a:ea typeface="仿宋" charset="0"/>
                  <a:cs typeface="Times New Roman" panose="02020503050405090304" charset="0"/>
                </a:endParaRPr>
              </a:p>
              <a:p>
                <a:pPr algn="l">
                  <a:buClrTx/>
                  <a:buSzTx/>
                  <a:buFont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𝐵</m:t>
                        </m:r>
                      </m:e>
                      <m:sub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𝑡</m:t>
                        </m:r>
                      </m:sub>
                      <m:sup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𝑠</m:t>
                        </m:r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,</m:t>
                        </m:r>
                        <m:r>
                          <a:rPr lang="en-US" sz="2800" i="1" dirty="0">
                            <a:uFillTx/>
                            <a:latin typeface="DejaVu Math TeX Gyre" panose="02000503000000000000" charset="0"/>
                            <a:ea typeface="仿宋" charset="0"/>
                            <a:cs typeface="DejaVu Math TeX Gyre" panose="02000503000000000000" charset="0"/>
                            <a:sym typeface="+mn-ea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2800" dirty="0">
                    <a:uFillTx/>
                    <a:latin typeface="DejaVu Math TeX Gyre" panose="02000503000000000000" charset="0"/>
                    <a:ea typeface="仿宋" charset="0"/>
                    <a:cs typeface="DejaVu Math TeX Gyre" panose="02000503000000000000" charset="0"/>
                    <a:sym typeface="+mn-ea"/>
                  </a:rPr>
                  <a:t> </a:t>
                </a:r>
                <a:r>
                  <a:rPr lang="en-US" sz="2800" dirty="0">
                    <a:latin typeface="Times New Roman" panose="02020503050405090304" charset="0"/>
                    <a:ea typeface="仿宋" charset="0"/>
                    <a:cs typeface="Times New Roman" panose="02020503050405090304" charset="0"/>
                    <a:sym typeface="+mn-ea"/>
                  </a:rPr>
                  <a:t>:</a:t>
                </a:r>
                <a:r>
                  <a:rPr lang="en-US" sz="2800" dirty="0">
                    <a:uFillTx/>
                    <a:latin typeface="DejaVu Math TeX Gyre" panose="02000503000000000000" charset="0"/>
                    <a:ea typeface="仿宋" charset="0"/>
                    <a:cs typeface="DejaVu Math TeX Gyre" panose="02000503000000000000" charset="0"/>
                    <a:sym typeface="+mn-ea"/>
                  </a:rPr>
                  <a:t> the mask vector</a:t>
                </a:r>
                <a:endParaRPr lang="en-US" sz="2800" dirty="0">
                  <a:latin typeface="Times New Roman" panose="02020503050405090304" charset="0"/>
                  <a:ea typeface="仿宋" charset="0"/>
                  <a:cs typeface="Times New Roman" panose="020205030504050903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434580" y="404495"/>
                <a:ext cx="4277360" cy="10617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72795" y="4272915"/>
            <a:ext cx="7356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12. the final prediction    : 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pic>
        <p:nvPicPr>
          <p:cNvPr id="3" name="图片 2" descr="ea6b9ad7df74da322add6184e65d24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" y="2948940"/>
            <a:ext cx="5448300" cy="552450"/>
          </a:xfrm>
          <a:prstGeom prst="rect">
            <a:avLst/>
          </a:prstGeom>
        </p:spPr>
      </p:pic>
      <p:pic>
        <p:nvPicPr>
          <p:cNvPr id="5" name="图片 4" descr="189e4af399e8e3b2d393af5c9e1944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80" y="5008880"/>
            <a:ext cx="5029200" cy="533400"/>
          </a:xfrm>
          <a:prstGeom prst="rect">
            <a:avLst/>
          </a:prstGeom>
        </p:spPr>
      </p:pic>
      <p:pic>
        <p:nvPicPr>
          <p:cNvPr id="8" name="图片 7" descr="a1b4a8fbeecb0a70019bec601a7011a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3380" y="4335145"/>
            <a:ext cx="282575" cy="3930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41395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247" y="888005"/>
            <a:ext cx="329562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Experiments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9781fd451b5956cec107f7347f00fd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" y="1628140"/>
            <a:ext cx="11095355" cy="46386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008880" y="627380"/>
            <a:ext cx="5963920" cy="1076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three event-based TKGs datasets: ICEWS18</a:t>
            </a:r>
            <a:r>
              <a:rPr lang="zh-CN" altLang="en-US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、</a:t>
            </a: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ICEWS14</a:t>
            </a:r>
            <a:r>
              <a:rPr lang="zh-CN" altLang="en-US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、</a:t>
            </a: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GDELT</a:t>
            </a:r>
            <a:endParaRPr lang="en-US" sz="3200" b="1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1695" y="5532755"/>
            <a:ext cx="10734675" cy="29400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560060" y="4456430"/>
            <a:ext cx="3637280" cy="1076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the results of previous SOTAs</a:t>
            </a:r>
            <a:endParaRPr lang="en-US" altLang="zh-CN" sz="3200" dirty="0">
              <a:solidFill>
                <a:schemeClr val="accent2"/>
              </a:solidFill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41395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247" y="888005"/>
            <a:ext cx="329562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Experiments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9781fd451b5956cec107f7347f00fd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" y="1628140"/>
            <a:ext cx="11095355" cy="46386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008880" y="627380"/>
            <a:ext cx="5963920" cy="1076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three event-based TKGs datasets: ICEWS18</a:t>
            </a:r>
            <a:r>
              <a:rPr lang="zh-CN" altLang="en-US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、</a:t>
            </a: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ICEWS14</a:t>
            </a:r>
            <a:r>
              <a:rPr lang="zh-CN" altLang="en-US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、</a:t>
            </a: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GDELT</a:t>
            </a:r>
            <a:endParaRPr lang="en-US" sz="3200" b="1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1695" y="5532755"/>
            <a:ext cx="10734675" cy="29400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60060" y="4456430"/>
            <a:ext cx="3637280" cy="1076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the results of previous SOTAs</a:t>
            </a:r>
            <a:endParaRPr lang="en-US" altLang="zh-CN" sz="3200" dirty="0">
              <a:solidFill>
                <a:schemeClr val="accent2"/>
              </a:solidFill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1695" y="5826760"/>
            <a:ext cx="10734675" cy="40005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341880" y="4949190"/>
            <a:ext cx="2940050" cy="5835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 dirty="0">
                <a:solidFill>
                  <a:schemeClr val="accent2"/>
                </a:solidFill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CENET is better</a:t>
            </a:r>
            <a:endParaRPr lang="en-US" altLang="zh-CN" sz="3200" dirty="0">
              <a:solidFill>
                <a:schemeClr val="accent2"/>
              </a:solidFill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bldLvl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41395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247" y="888005"/>
            <a:ext cx="329562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Experiments</a:t>
            </a:r>
            <a:endParaRPr lang="zh-CN" altLang="en-US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bd9dd8cd30ad88bb428fed52a672efd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" y="2066925"/>
            <a:ext cx="4552950" cy="2724150"/>
          </a:xfrm>
          <a:prstGeom prst="rect">
            <a:avLst/>
          </a:prstGeom>
        </p:spPr>
      </p:pic>
      <p:pic>
        <p:nvPicPr>
          <p:cNvPr id="6" name="图片 5" descr="adf3aa0d8f1ad2f0199680bcdd31e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95" y="2085975"/>
            <a:ext cx="4495800" cy="2705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0910" y="4791075"/>
            <a:ext cx="5165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Hyper-parameter </a:t>
            </a: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α on ICEWS18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309995" y="4791075"/>
            <a:ext cx="5165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Hyper-parameter </a:t>
            </a:r>
            <a:r>
              <a:rPr lang="en-US" altLang="zh-CN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ea"/>
              </a:rPr>
              <a:t>λ on ICEWS18</a:t>
            </a:r>
            <a:endParaRPr lang="en-US" altLang="zh-CN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610237" y="5790594"/>
            <a:ext cx="914400" cy="516194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矩形: 圆角 56"/>
          <p:cNvSpPr/>
          <p:nvPr/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0220" y="2829560"/>
            <a:ext cx="35915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Thanks</a:t>
            </a:r>
            <a:r>
              <a:rPr lang="zh-CN" altLang="en-US" sz="72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！</a:t>
            </a:r>
            <a:endParaRPr lang="zh-CN" altLang="en-US" sz="72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41395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247" y="888005"/>
            <a:ext cx="329562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Introduction</a:t>
            </a:r>
            <a:endParaRPr lang="zh-CN" altLang="en-US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70c1dcc43bd297a671476b9dc035c4b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6607" b="11161"/>
          <a:stretch>
            <a:fillRect/>
          </a:stretch>
        </p:blipFill>
        <p:spPr>
          <a:xfrm>
            <a:off x="2915285" y="1683385"/>
            <a:ext cx="6361430" cy="340868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069975" y="5144770"/>
            <a:ext cx="10051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The fact is that events in TKG are not only related to their historical events but also indirectly related to unobserved underlying factors.</a:t>
            </a:r>
            <a:endParaRPr lang="en-US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41395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247" y="888005"/>
            <a:ext cx="329562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Introduction</a:t>
            </a:r>
            <a:endParaRPr lang="zh-CN" altLang="en-US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970280" y="2311400"/>
            <a:ext cx="102514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In this work, the authors go beyond the limits of historical information and mine potential temporal patterns from the whole knowledge.</a:t>
            </a:r>
            <a:endParaRPr lang="en-US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70280" y="3729990"/>
            <a:ext cx="102514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For that, the authors proposed a novel TKG reasoning model called CENET(</a:t>
            </a:r>
            <a:r>
              <a:rPr lang="en-US" sz="28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</a:rPr>
              <a:t>Contrastive Event Network) for event forecasting based on contrastive learning.</a:t>
            </a:r>
            <a:endParaRPr lang="en-US" sz="28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075" y="3110230"/>
            <a:ext cx="3632200" cy="194056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86280" y="2185035"/>
            <a:ext cx="4106545" cy="1076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TKG with timestamps ranging from t</a:t>
            </a:r>
            <a:r>
              <a:rPr lang="en-US" sz="3200" b="1" baseline="-25000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1</a:t>
            </a:r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 to t</a:t>
            </a:r>
            <a:r>
              <a:rPr lang="en-US" sz="3200" b="1" baseline="-25000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n</a:t>
            </a:r>
            <a:endParaRPr lang="en-US" sz="3200" b="1" baseline="-25000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29050" y="3110230"/>
            <a:ext cx="2056130" cy="194056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68800" y="2633345"/>
            <a:ext cx="4658360" cy="5835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t</a:t>
            </a:r>
            <a:r>
              <a:rPr lang="en-US" sz="3200" b="1" baseline="-25000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n+1</a:t>
            </a:r>
            <a:r>
              <a:rPr lang="en-US" sz="3200" b="1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:query(s</a:t>
            </a:r>
            <a:r>
              <a:rPr lang="en-US" sz="3200" b="1" baseline="-25000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1</a:t>
            </a:r>
            <a:r>
              <a:rPr lang="en-US" sz="3200" b="1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, p</a:t>
            </a:r>
            <a:r>
              <a:rPr lang="en-US" sz="3200" b="1" baseline="-25000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1</a:t>
            </a:r>
            <a:r>
              <a:rPr lang="en-US" sz="3200" b="1" dirty="0">
                <a:solidFill>
                  <a:schemeClr val="accent2"/>
                </a:solidFill>
                <a:uFillTx/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, ? ,n+1)</a:t>
            </a:r>
            <a:endParaRPr lang="en-US" sz="3200" b="1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1475" y="3429635"/>
            <a:ext cx="233680" cy="63627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80440" y="1290955"/>
            <a:ext cx="3632200" cy="1076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the importance of each entities </a:t>
            </a:r>
            <a:endParaRPr lang="en-US" sz="3200" b="1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3229 -0.150278 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745" y="2256155"/>
            <a:ext cx="978535" cy="63627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87650" y="3035300"/>
            <a:ext cx="7088505" cy="20612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CENET generates a latent context vector for query q, which scores the historical or non-historical dependency of different object entities</a:t>
            </a:r>
            <a:endParaRPr lang="en-US" sz="3200" b="1" dirty="0">
              <a:solidFill>
                <a:schemeClr val="accent2"/>
              </a:solidFill>
              <a:uFillTx/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26745" y="5300345"/>
            <a:ext cx="978535" cy="636270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5 -0.00231481 L 0.389635 -0.0163889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5 -0.00231481 L 0.389635 0.0113889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6" grpId="1" bldLvl="0" animBg="1"/>
      <p:bldP spid="5" grpId="0" bldLvl="0" animBg="1"/>
      <p:bldP spid="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499110" y="723265"/>
            <a:ext cx="7809865" cy="88265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8244" y="1016155"/>
            <a:ext cx="352439" cy="299049"/>
            <a:chOff x="4468761" y="1799303"/>
            <a:chExt cx="914400" cy="516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4468761" y="1799303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468761" y="1999942"/>
              <a:ext cx="914400" cy="114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8761" y="2200580"/>
              <a:ext cx="914400" cy="114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ooter Text"/>
          <p:cNvSpPr txBox="1"/>
          <p:nvPr/>
        </p:nvSpPr>
        <p:spPr>
          <a:xfrm>
            <a:off x="1343025" y="887730"/>
            <a:ext cx="78098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Times New Roman Regular" panose="02020503050405090304" charset="0"/>
                <a:ea typeface="仿宋" charset="0"/>
                <a:cs typeface="Times New Roman Regular" panose="02020503050405090304" charset="0"/>
                <a:sym typeface="+mn-lt"/>
              </a:rPr>
              <a:t>The overall architecture of CENET</a:t>
            </a:r>
            <a:endParaRPr lang="en-US" altLang="zh-CN" sz="3600" dirty="0">
              <a:latin typeface="Times New Roman Regular" panose="02020503050405090304" charset="0"/>
              <a:ea typeface="仿宋" charset="0"/>
              <a:cs typeface="Times New Roman Regular" panose="02020503050405090304" charset="0"/>
              <a:sym typeface="+mn-lt"/>
            </a:endParaRPr>
          </a:p>
        </p:txBody>
      </p:sp>
      <p:sp>
        <p:nvSpPr>
          <p:cNvPr id="57" name="矩形: 圆角 56"/>
          <p:cNvSpPr/>
          <p:nvPr>
            <p:custDataLst>
              <p:tags r:id="rId1"/>
            </p:custDataLst>
          </p:nvPr>
        </p:nvSpPr>
        <p:spPr>
          <a:xfrm>
            <a:off x="346075" y="99695"/>
            <a:ext cx="5963920" cy="636270"/>
          </a:xfrm>
          <a:prstGeom prst="roundRect">
            <a:avLst>
              <a:gd name="adj" fmla="val 2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Chongqing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University</a:t>
            </a:r>
            <a:r>
              <a:rPr lang="zh-CN" alt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rebuchet MS" panose="020B0703020202090204"/>
                <a:sym typeface="+mn-ea"/>
              </a:rPr>
              <a:t>of Technology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ab65cb7cb842808f35f6e4ff68db19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004060"/>
            <a:ext cx="11551285" cy="44443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75345" y="516890"/>
            <a:ext cx="3092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s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subject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p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relation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sz="2800" b="1" dirty="0"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o</a:t>
            </a:r>
            <a:r>
              <a:rPr lang="en-US" sz="2800" dirty="0">
                <a:latin typeface="Times New Roman" panose="02020503050405090304" charset="0"/>
                <a:ea typeface="仿宋" charset="0"/>
                <a:cs typeface="Times New Roman" panose="02020503050405090304" charset="0"/>
              </a:rPr>
              <a:t>: object entity</a:t>
            </a:r>
            <a:endParaRPr lang="en-US" sz="2800" dirty="0">
              <a:latin typeface="Times New Roman" panose="02020503050405090304" charset="0"/>
              <a:ea typeface="仿宋" charset="0"/>
              <a:cs typeface="Times New Roman" panose="0202050305040509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9995" y="2087245"/>
            <a:ext cx="1263650" cy="553085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76775" y="3286125"/>
            <a:ext cx="5200650" cy="15684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encoding by an MLP with same weights to generate </a:t>
            </a:r>
            <a:r>
              <a:rPr lang="en-US" sz="3200" b="1" dirty="0">
                <a:solidFill>
                  <a:schemeClr val="accent2"/>
                </a:solidFill>
                <a:latin typeface="Times New Roman Bold" panose="02020503050405090304" charset="0"/>
                <a:ea typeface="仿宋" charset="0"/>
                <a:cs typeface="Times New Roman Bold" panose="02020503050405090304" charset="0"/>
              </a:rPr>
              <a:t>embedding vector</a:t>
            </a:r>
            <a:endParaRPr lang="en-US" sz="3200" b="1" dirty="0">
              <a:solidFill>
                <a:schemeClr val="accent2"/>
              </a:solidFill>
              <a:latin typeface="Times New Roman Bold" panose="02020503050405090304" charset="0"/>
              <a:ea typeface="仿宋" charset="0"/>
              <a:cs typeface="Times New Roman Bold" panose="0202050305040509030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309995" y="5610860"/>
            <a:ext cx="1263650" cy="553085"/>
          </a:xfrm>
          <a:prstGeom prst="rect">
            <a:avLst/>
          </a:prstGeom>
          <a:noFill/>
          <a:ln w="53975" cap="flat" cmpd="sng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8594 0.0906481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625 -0.418519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6" grpId="1" bldLvl="0" animBg="1"/>
      <p:bldP spid="5" grpId="0" bldLvl="0" animBg="1"/>
      <p:bldP spid="5" grpId="1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FA5"/>
      </a:accent1>
      <a:accent2>
        <a:srgbClr val="D52323"/>
      </a:accent2>
      <a:accent3>
        <a:srgbClr val="5596BE"/>
      </a:accent3>
      <a:accent4>
        <a:srgbClr val="DC4646"/>
      </a:accent4>
      <a:accent5>
        <a:srgbClr val="82AACD"/>
      </a:accent5>
      <a:accent6>
        <a:srgbClr val="E68C8C"/>
      </a:accent6>
      <a:hlink>
        <a:srgbClr val="005FA5"/>
      </a:hlink>
      <a:folHlink>
        <a:srgbClr val="BFBFBF"/>
      </a:folHlink>
    </a:clrScheme>
    <a:fontScheme name="2hzfxry5">
      <a:majorFont>
        <a:latin typeface="AvantGarde Bk BT"/>
        <a:ea typeface="幼圆"/>
        <a:cs typeface=""/>
      </a:majorFont>
      <a:minorFont>
        <a:latin typeface="AvantGarde Bk BT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幼圆"/>
        <a:ea typeface=""/>
        <a:cs typeface=""/>
        <a:font script="Jpan" typeface="游ゴシック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幼圆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antGarde Bk BT"/>
        <a:ea typeface=""/>
        <a:cs typeface=""/>
        <a:font script="Jpan" typeface="ＭＳ Ｐゴシック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FA5"/>
    </a:accent1>
    <a:accent2>
      <a:srgbClr val="D52323"/>
    </a:accent2>
    <a:accent3>
      <a:srgbClr val="5596BE"/>
    </a:accent3>
    <a:accent4>
      <a:srgbClr val="DC4646"/>
    </a:accent4>
    <a:accent5>
      <a:srgbClr val="82AACD"/>
    </a:accent5>
    <a:accent6>
      <a:srgbClr val="E68C8C"/>
    </a:accent6>
    <a:hlink>
      <a:srgbClr val="005FA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FA5"/>
    </a:accent1>
    <a:accent2>
      <a:srgbClr val="D52323"/>
    </a:accent2>
    <a:accent3>
      <a:srgbClr val="5596BE"/>
    </a:accent3>
    <a:accent4>
      <a:srgbClr val="DC4646"/>
    </a:accent4>
    <a:accent5>
      <a:srgbClr val="82AACD"/>
    </a:accent5>
    <a:accent6>
      <a:srgbClr val="E68C8C"/>
    </a:accent6>
    <a:hlink>
      <a:srgbClr val="005FA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4685</Words>
  <Application>WPS 表格</Application>
  <PresentationFormat>宽屏</PresentationFormat>
  <Paragraphs>246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幼圆</vt:lpstr>
      <vt:lpstr>AvantGarde Bk BT</vt:lpstr>
      <vt:lpstr>Times New Roman Regular</vt:lpstr>
      <vt:lpstr>仿宋</vt:lpstr>
      <vt:lpstr>方正仿宋_GBK</vt:lpstr>
      <vt:lpstr>Trebuchet MS</vt:lpstr>
      <vt:lpstr>Times New Roman</vt:lpstr>
      <vt:lpstr>Times New Roman Bold</vt:lpstr>
      <vt:lpstr>Times New Roman</vt:lpstr>
      <vt:lpstr>微软雅黑</vt:lpstr>
      <vt:lpstr>汉仪旗黑</vt:lpstr>
      <vt:lpstr>宋体</vt:lpstr>
      <vt:lpstr>Arial Unicode MS</vt:lpstr>
      <vt:lpstr>汉仪书宋二KW</vt:lpstr>
      <vt:lpstr>DejaVu Math TeX Gyre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姚米多</dc:creator>
  <cp:lastModifiedBy>Joker</cp:lastModifiedBy>
  <cp:revision>53</cp:revision>
  <dcterms:created xsi:type="dcterms:W3CDTF">2023-12-06T09:21:22Z</dcterms:created>
  <dcterms:modified xsi:type="dcterms:W3CDTF">2023-12-06T09:21:22Z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KSOTemplateUUID">
    <vt:lpwstr>v1.0_mb_zsGVZEXrJyLvs/h23AKHpQ==</vt:lpwstr>
  </property>
  <property fmtid="{D5CDD505-2E9C-101B-9397-08002B2CF9AE}" pid="4" name="ICV">
    <vt:lpwstr>9089D598A823D5DA94B86E657CC290F3_41</vt:lpwstr>
  </property>
</Properties>
</file>